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1" r:id="rId4"/>
    <p:sldId id="267" r:id="rId5"/>
    <p:sldId id="266" r:id="rId6"/>
    <p:sldId id="265" r:id="rId7"/>
    <p:sldId id="264" r:id="rId8"/>
    <p:sldId id="263" r:id="rId9"/>
    <p:sldId id="272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96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CB63E-E5EF-46D4-8CE0-97BEB4DFF1A7}" type="datetimeFigureOut">
              <a:rPr lang="ru-RU" smtClean="0"/>
              <a:t>26.09.2022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087AF-8F25-4118-8B0E-B2F5A627FA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9733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CB63E-E5EF-46D4-8CE0-97BEB4DFF1A7}" type="datetimeFigureOut">
              <a:rPr lang="ru-RU" smtClean="0"/>
              <a:t>26.09.2022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087AF-8F25-4118-8B0E-B2F5A627FA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6565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CB63E-E5EF-46D4-8CE0-97BEB4DFF1A7}" type="datetimeFigureOut">
              <a:rPr lang="ru-RU" smtClean="0"/>
              <a:t>26.09.2022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087AF-8F25-4118-8B0E-B2F5A627FA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026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CB63E-E5EF-46D4-8CE0-97BEB4DFF1A7}" type="datetimeFigureOut">
              <a:rPr lang="ru-RU" smtClean="0"/>
              <a:t>26.09.2022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087AF-8F25-4118-8B0E-B2F5A627FA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5260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CB63E-E5EF-46D4-8CE0-97BEB4DFF1A7}" type="datetimeFigureOut">
              <a:rPr lang="ru-RU" smtClean="0"/>
              <a:t>26.09.2022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087AF-8F25-4118-8B0E-B2F5A627FA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4071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CB63E-E5EF-46D4-8CE0-97BEB4DFF1A7}" type="datetimeFigureOut">
              <a:rPr lang="ru-RU" smtClean="0"/>
              <a:t>26.09.2022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087AF-8F25-4118-8B0E-B2F5A627FA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5919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CB63E-E5EF-46D4-8CE0-97BEB4DFF1A7}" type="datetimeFigureOut">
              <a:rPr lang="ru-RU" smtClean="0"/>
              <a:t>26.09.2022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087AF-8F25-4118-8B0E-B2F5A627FA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881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CB63E-E5EF-46D4-8CE0-97BEB4DFF1A7}" type="datetimeFigureOut">
              <a:rPr lang="ru-RU" smtClean="0"/>
              <a:t>26.09.2022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087AF-8F25-4118-8B0E-B2F5A627FA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9155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CB63E-E5EF-46D4-8CE0-97BEB4DFF1A7}" type="datetimeFigureOut">
              <a:rPr lang="ru-RU" smtClean="0"/>
              <a:t>26.09.2022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087AF-8F25-4118-8B0E-B2F5A627FA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0028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CB63E-E5EF-46D4-8CE0-97BEB4DFF1A7}" type="datetimeFigureOut">
              <a:rPr lang="ru-RU" smtClean="0"/>
              <a:t>26.09.2022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087AF-8F25-4118-8B0E-B2F5A627FA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9211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CB63E-E5EF-46D4-8CE0-97BEB4DFF1A7}" type="datetimeFigureOut">
              <a:rPr lang="ru-RU" smtClean="0"/>
              <a:t>26.09.2022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087AF-8F25-4118-8B0E-B2F5A627FA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2759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CB63E-E5EF-46D4-8CE0-97BEB4DFF1A7}" type="datetimeFigureOut">
              <a:rPr lang="ru-RU" smtClean="0"/>
              <a:t>26.09.2022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7087AF-8F25-4118-8B0E-B2F5A627FA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8031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20770" y="0"/>
            <a:ext cx="1708030" cy="124220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САОСП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35502" y="2212801"/>
            <a:ext cx="9161253" cy="240014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№07 </a:t>
            </a:r>
          </a:p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Материально-техническое обеспечение строительного производства 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2857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233714" y="1951335"/>
            <a:ext cx="9942285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600"/>
              </a:spcBef>
              <a:spcAft>
                <a:spcPts val="600"/>
              </a:spcAft>
              <a:tabLst>
                <a:tab pos="408940" algn="l"/>
              </a:tabLst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1.Принципы и функции МТО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службы МТО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производственных запасов для СМР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9386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09182" y="0"/>
            <a:ext cx="12082818" cy="683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1.Принципы и функции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МТО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Эффективное материально- техническое обеспечение (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МТО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является обоснованием успешного выполнения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СМР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МТО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планомерное снабжение строительства материалами, конструкциями, изделиями, машинами, механизмами, рабочими и др. ресурсами в течении всего периода строительства объектов или их комплексов.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Принципы и функции МТО.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Материально-техническое обеспечение является формой распределения средств производства на основе организационных связей и договоров между поставщиками и потребителями непосредственно или через посредника.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и характер хозяйств, обеспечивающих МТО, определяется особенностью основного производства.</a:t>
            </a:r>
          </a:p>
          <a:p>
            <a:pPr algn="just"/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Основными функциями МТО строительного производства являются: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строительных потоков необходимым сырьем, полуфабрикатами и деталями;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хранение, обработка и подача сырья по заявкам потребителей — СМР;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инструментами, приспособлениями и ремонт технологического, энергетического, транспортного и другого оборудования;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уход и надзор за всеми видами оборудования;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постоянное поддержание оборудования в рабочем состоянии;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предприятия электрической, тепловой энергией, сжатым воздухом и водой;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перемещение грузов внутри площадки и вне ее;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всех погрузочно-разгрузочных работ.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73340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09182" y="1"/>
            <a:ext cx="12082818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Основные службы МТО</a:t>
            </a:r>
          </a:p>
          <a:p>
            <a:pPr algn="ctr"/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службам МТО следует отнести:</a:t>
            </a:r>
          </a:p>
          <a:p>
            <a:pPr marL="342900" indent="-342900"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материально-техническое снабжение, которое должно своевременно обеспечивать и регулировать поставки для производственного процесса — сырье, полуфабрикаты, комплектующие детали;</a:t>
            </a:r>
          </a:p>
          <a:p>
            <a:pPr marL="342900" indent="-342900"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складирование и хранение материалов, топлива, сырья и готовой продукции, которое обеспечивается складским хозяйством, являющимся производственно-технической базой системы снабжения и сбыта;</a:t>
            </a:r>
          </a:p>
          <a:p>
            <a:pPr marL="342900" indent="-342900"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производственно-технологическую комплектацию готовой продукции - она особенно важна, так как возведение зданий и сооружений требует поставки комплекта сборных элементов строго по календарным графикам;</a:t>
            </a:r>
          </a:p>
          <a:p>
            <a:pPr marL="342900" indent="-342900"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инструментальное хозяйство и службу технологической оснастки - они должны обеспечивать производство инструментом, приспособлениями, технологической оснасткой, формами высокого качества при минимальных издержках на их производство;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ремонтно-механические цехи и службы должны обеспечивать рабочее состояние большого и сложного парка оборудования, машин путем его ремонта и модернизации;</a:t>
            </a:r>
          </a:p>
          <a:p>
            <a:pPr marL="342900" indent="-342900"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транспортное хозяйство, которое обеспечивает перемещение внутри строительной площадки и вне ее огромных масс грузов, необходимых для нормального функционирования производственного процесса. </a:t>
            </a:r>
          </a:p>
          <a:p>
            <a:pPr marL="342900" indent="-342900">
              <a:buFontTx/>
              <a:buChar char="-"/>
            </a:pP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80080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36478" y="1"/>
            <a:ext cx="12055522" cy="6324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Функции органов материально-технического обеспечения (снабжения) в строительных организациях выполняют управления производственно-технологической комплектации (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УПТК)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Главной задачей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УПТК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является обеспечение увязки в единое целое процессов заготовки материалов и деталей, изготовление полуфабрикатов, конструкций, и комплексной их доставке на стройки в соответствии с графиком выполняемых строительно-монтажных работ и определение производственных запасов.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организации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УПТК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разнообразны и зависят от специфики строительства объектов, их территориального размещения, уровня сборности, от видов и объемов работ и других конкретных условий.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УПТК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поручению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выступают в качестве заказчика материальных ресурсов, необходимых для выполнения запланированных объемов строительно-монтажных работ, и вступают в договорные отношения с транспортными организациями.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функции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УПТК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входят: </a:t>
            </a:r>
          </a:p>
          <a:p>
            <a:pPr marL="342900" indent="-342900" algn="just"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приемка поступающих, в адрес организации материальных ресурсов;</a:t>
            </a:r>
          </a:p>
          <a:p>
            <a:pPr marL="342900" indent="-342900" algn="just"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складирование и хранение;</a:t>
            </a:r>
          </a:p>
          <a:p>
            <a:pPr marL="342900" indent="-342900" algn="just"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изготовление нетиповых деталей и конструкций, доведение поступающих материалов до высокой степени технологической готовности;</a:t>
            </a:r>
          </a:p>
          <a:p>
            <a:pPr marL="342900" indent="-342900" algn="just"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своевременной доставки комплектов на строительные площадки.</a:t>
            </a:r>
            <a:endParaRPr lang="ru-RU" sz="20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304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09182" y="0"/>
            <a:ext cx="12082818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Определение производственных запасов для СМР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Общий производственный запас материала состоит из: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подготовительного;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текущего;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гарантийного страхового запаса.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Подготовительный запас – создает возможность своевременного начала работ 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отведенное для его осуществления, предназначается для выполнения необходимых операций по выгрузке материалов, приемке и доставке к месту производства работ.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Текущий запас – равен потребности в том или ином ресурсе в период между двумя смежными поставками.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идеальном случае запас вполне достаточен для обеспечения производства работ.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Гарантированный страховой запас – часть производственного запаса, предназначенная для обеспечения бесперебойного процесса производства в случае полного использования остальных запасов.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причина страхового запаса невыполнение поставщиками обязательств по договорам.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 страхового запаса (</a:t>
            </a:r>
            <a:r>
              <a:rPr lang="ru-RU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устанавливается от текущего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запаса от 15-75%.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7142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25591" y="663871"/>
            <a:ext cx="2989535" cy="104696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63773" y="136478"/>
            <a:ext cx="12028227" cy="56169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Норма текущего запаса подлежащего хранению на складах определяется по формуле.</a:t>
            </a:r>
          </a:p>
          <a:p>
            <a:pPr algn="just"/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Где, Р общ. – количество материалов, деталей конструкций, необходимых для выполнения работ на расчетный период (графики поступления материалов на объект);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 – продолжительность расчетного периода по календарному плану, </a:t>
            </a:r>
            <a:r>
              <a:rPr lang="ru-RU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 н – норма запаса материалов, </a:t>
            </a:r>
            <a:r>
              <a:rPr lang="ru-RU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Устанавливается заказчиком или подрядчиком в зависимости от их финансовых возможностей;- коэффициент неравномерности поступления материалов на склады, рассчитанный по конкретным условиям снабжения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водный транспорт – 1,2; ЖД и автомобильный -1,1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-коэффициент неравномерности производственного потребления материала в течении расчетного периода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1,3;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5471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690" t="4554" r="2228" b="3063"/>
          <a:stretch/>
        </p:blipFill>
        <p:spPr>
          <a:xfrm>
            <a:off x="404881" y="707885"/>
            <a:ext cx="11564205" cy="294971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150125" y="0"/>
            <a:ext cx="1204187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График поступления материалов на объект (пример расчет норм потребления ведется по месяцам)</a:t>
            </a:r>
          </a:p>
          <a:p>
            <a:pPr algn="ctr"/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Основанием для расчета являются календарные планы или сетевые графики строительства объекта</a:t>
            </a:r>
            <a:endParaRPr lang="ru-RU" sz="20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7884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ВНИМАЕНИЕ!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2230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605</Words>
  <Application>Microsoft Office PowerPoint</Application>
  <PresentationFormat>Широкоэкранный</PresentationFormat>
  <Paragraphs>80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5</cp:revision>
  <dcterms:created xsi:type="dcterms:W3CDTF">2022-09-26T03:02:06Z</dcterms:created>
  <dcterms:modified xsi:type="dcterms:W3CDTF">2022-09-26T03:41:40Z</dcterms:modified>
</cp:coreProperties>
</file>